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8" r:id="rId3"/>
    <p:sldId id="292" r:id="rId4"/>
    <p:sldId id="277" r:id="rId5"/>
    <p:sldId id="279" r:id="rId6"/>
    <p:sldId id="286" r:id="rId7"/>
    <p:sldId id="287" r:id="rId8"/>
    <p:sldId id="285" r:id="rId9"/>
    <p:sldId id="284" r:id="rId10"/>
    <p:sldId id="276" r:id="rId11"/>
    <p:sldId id="257" r:id="rId12"/>
    <p:sldId id="275" r:id="rId13"/>
    <p:sldId id="273" r:id="rId14"/>
    <p:sldId id="274" r:id="rId15"/>
    <p:sldId id="272" r:id="rId16"/>
    <p:sldId id="271" r:id="rId17"/>
    <p:sldId id="270" r:id="rId18"/>
    <p:sldId id="283" r:id="rId19"/>
    <p:sldId id="296" r:id="rId20"/>
    <p:sldId id="288" r:id="rId21"/>
    <p:sldId id="289" r:id="rId22"/>
    <p:sldId id="290" r:id="rId23"/>
    <p:sldId id="291" r:id="rId24"/>
    <p:sldId id="293" r:id="rId25"/>
    <p:sldId id="294" r:id="rId26"/>
    <p:sldId id="297" r:id="rId27"/>
    <p:sldId id="295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126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09946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1879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5771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9952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141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376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88544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2137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2699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94279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AD48B-0F66-48C8-AB3F-631802491FB2}" type="datetimeFigureOut">
              <a:rPr lang="pt-PT" smtClean="0"/>
              <a:t>24-01-2020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BF3A5-1E53-4637-BB3B-755ED62E6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525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 descr="Uma imagem com desenho, símbolo&#10;&#10;Descrição gerada automaticamente">
            <a:extLst>
              <a:ext uri="{FF2B5EF4-FFF2-40B4-BE49-F238E27FC236}">
                <a16:creationId xmlns:a16="http://schemas.microsoft.com/office/drawing/2014/main" id="{2E2B7AD2-2B03-4905-BC99-9F98FA0C7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84" y="67112"/>
            <a:ext cx="842831" cy="1191237"/>
          </a:xfrm>
          <a:prstGeom prst="rect">
            <a:avLst/>
          </a:prstGeom>
        </p:spPr>
      </p:pic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C0132014-EA06-4E07-A272-6FC2DBF320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794"/>
            <a:ext cx="9144000" cy="43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79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id="{2926D11D-CC79-4F8F-BA1C-C9488BDE4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5A51676-675F-458D-884A-B960274A9B36}"/>
              </a:ext>
            </a:extLst>
          </p:cNvPr>
          <p:cNvSpPr/>
          <p:nvPr/>
        </p:nvSpPr>
        <p:spPr>
          <a:xfrm>
            <a:off x="197141" y="6251219"/>
            <a:ext cx="3703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O Painel como está…</a:t>
            </a:r>
            <a:endParaRPr lang="pt-PT" sz="2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6823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BADD8E4-48CF-4215-AAB0-E989D608A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AD18504F-3AD3-4F5F-BAF9-B198ACAE83F5}"/>
              </a:ext>
            </a:extLst>
          </p:cNvPr>
          <p:cNvSpPr/>
          <p:nvPr/>
        </p:nvSpPr>
        <p:spPr>
          <a:xfrm>
            <a:off x="230697" y="5814992"/>
            <a:ext cx="195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1.º domingo</a:t>
            </a:r>
          </a:p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ESCOLHE</a:t>
            </a:r>
          </a:p>
        </p:txBody>
      </p:sp>
    </p:spTree>
    <p:extLst>
      <p:ext uri="{BB962C8B-B14F-4D97-AF65-F5344CB8AC3E}">
        <p14:creationId xmlns:p14="http://schemas.microsoft.com/office/powerpoint/2010/main" val="229286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57B03A9-983B-473B-8FEA-83CDC1DF3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82D0B9D-9D95-4D6E-A331-F375F54E0D4F}"/>
              </a:ext>
            </a:extLst>
          </p:cNvPr>
          <p:cNvSpPr/>
          <p:nvPr/>
        </p:nvSpPr>
        <p:spPr>
          <a:xfrm>
            <a:off x="230697" y="5814992"/>
            <a:ext cx="195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2.º domingo</a:t>
            </a:r>
          </a:p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ENCONTRA</a:t>
            </a:r>
          </a:p>
        </p:txBody>
      </p:sp>
    </p:spTree>
    <p:extLst>
      <p:ext uri="{BB962C8B-B14F-4D97-AF65-F5344CB8AC3E}">
        <p14:creationId xmlns:p14="http://schemas.microsoft.com/office/powerpoint/2010/main" val="224529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9F09953D-A777-4FB8-94B4-4F89D4F8E7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34A279-D6C1-4C1D-825F-287B42683808}"/>
              </a:ext>
            </a:extLst>
          </p:cNvPr>
          <p:cNvSpPr/>
          <p:nvPr/>
        </p:nvSpPr>
        <p:spPr>
          <a:xfrm>
            <a:off x="230697" y="5814992"/>
            <a:ext cx="195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3.º domingo</a:t>
            </a:r>
          </a:p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SACIA-TE</a:t>
            </a:r>
          </a:p>
        </p:txBody>
      </p:sp>
    </p:spTree>
    <p:extLst>
      <p:ext uri="{BB962C8B-B14F-4D97-AF65-F5344CB8AC3E}">
        <p14:creationId xmlns:p14="http://schemas.microsoft.com/office/powerpoint/2010/main" val="1397604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D5ECBF8F-37F0-4058-8B20-8C60ADFBC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21AD25F-BEFB-4FAB-B530-C43B464A7B96}"/>
              </a:ext>
            </a:extLst>
          </p:cNvPr>
          <p:cNvSpPr/>
          <p:nvPr/>
        </p:nvSpPr>
        <p:spPr>
          <a:xfrm>
            <a:off x="230697" y="5814992"/>
            <a:ext cx="195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4.º domingo</a:t>
            </a:r>
          </a:p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ACREDITA</a:t>
            </a:r>
          </a:p>
        </p:txBody>
      </p:sp>
    </p:spTree>
    <p:extLst>
      <p:ext uri="{BB962C8B-B14F-4D97-AF65-F5344CB8AC3E}">
        <p14:creationId xmlns:p14="http://schemas.microsoft.com/office/powerpoint/2010/main" val="2579991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guarda-chuva&#10;&#10;Descrição gerada automaticamente">
            <a:extLst>
              <a:ext uri="{FF2B5EF4-FFF2-40B4-BE49-F238E27FC236}">
                <a16:creationId xmlns:a16="http://schemas.microsoft.com/office/drawing/2014/main" id="{462ED896-1B35-4073-8E9F-EA28961FCD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CF10210-B497-4975-90A2-C8C92E3765A3}"/>
              </a:ext>
            </a:extLst>
          </p:cNvPr>
          <p:cNvSpPr/>
          <p:nvPr/>
        </p:nvSpPr>
        <p:spPr>
          <a:xfrm>
            <a:off x="230697" y="5814992"/>
            <a:ext cx="1950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5.º domingo</a:t>
            </a:r>
          </a:p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SERVE</a:t>
            </a:r>
          </a:p>
        </p:txBody>
      </p:sp>
    </p:spTree>
    <p:extLst>
      <p:ext uri="{BB962C8B-B14F-4D97-AF65-F5344CB8AC3E}">
        <p14:creationId xmlns:p14="http://schemas.microsoft.com/office/powerpoint/2010/main" val="18846359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Uma imagem com guarda-chuva&#10;&#10;Descrição gerada automaticamente">
            <a:extLst>
              <a:ext uri="{FF2B5EF4-FFF2-40B4-BE49-F238E27FC236}">
                <a16:creationId xmlns:a16="http://schemas.microsoft.com/office/drawing/2014/main" id="{147C60FB-1476-4938-9FF0-C339718BF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2AFEE21-D15B-4960-B473-568C7C444749}"/>
              </a:ext>
            </a:extLst>
          </p:cNvPr>
          <p:cNvSpPr/>
          <p:nvPr/>
        </p:nvSpPr>
        <p:spPr>
          <a:xfrm>
            <a:off x="230697" y="5814992"/>
            <a:ext cx="28145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Domingo de Ramos</a:t>
            </a:r>
          </a:p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VIVE</a:t>
            </a:r>
          </a:p>
        </p:txBody>
      </p:sp>
    </p:spTree>
    <p:extLst>
      <p:ext uri="{BB962C8B-B14F-4D97-AF65-F5344CB8AC3E}">
        <p14:creationId xmlns:p14="http://schemas.microsoft.com/office/powerpoint/2010/main" val="2805490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E4DA8FB7-136B-4428-BCE4-BE52E9565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" y="0"/>
            <a:ext cx="9142065" cy="68580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0FC2376-13A7-414F-AC35-FE196B5F622F}"/>
              </a:ext>
            </a:extLst>
          </p:cNvPr>
          <p:cNvSpPr/>
          <p:nvPr/>
        </p:nvSpPr>
        <p:spPr>
          <a:xfrm>
            <a:off x="230697" y="5814992"/>
            <a:ext cx="33262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/>
              <a:t>Domingo de Páscoa</a:t>
            </a:r>
          </a:p>
          <a:p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CRISTO RESSUSCITADO</a:t>
            </a:r>
          </a:p>
        </p:txBody>
      </p:sp>
    </p:spTree>
    <p:extLst>
      <p:ext uri="{BB962C8B-B14F-4D97-AF65-F5344CB8AC3E}">
        <p14:creationId xmlns:p14="http://schemas.microsoft.com/office/powerpoint/2010/main" val="2944646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C4706A-2BCC-46CD-8C06-D4BAF29583B5}"/>
              </a:ext>
            </a:extLst>
          </p:cNvPr>
          <p:cNvSpPr txBox="1"/>
          <p:nvPr/>
        </p:nvSpPr>
        <p:spPr>
          <a:xfrm>
            <a:off x="310393" y="1476462"/>
            <a:ext cx="8523214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u="sng" dirty="0">
                <a:solidFill>
                  <a:schemeClr val="accent2">
                    <a:lumMod val="50000"/>
                  </a:schemeClr>
                </a:solidFill>
              </a:rPr>
              <a:t>Dimensão comunitária</a:t>
            </a:r>
          </a:p>
          <a:p>
            <a:r>
              <a:rPr lang="pt-PT" sz="2400" dirty="0"/>
              <a:t>É também proposto que, no cortejo de entrada da Eucaristia,</a:t>
            </a:r>
          </a:p>
          <a:p>
            <a:r>
              <a:rPr lang="pt-PT" sz="2400" dirty="0"/>
              <a:t>sejam apresentados </a:t>
            </a:r>
            <a:r>
              <a:rPr lang="pt-PT" sz="2400" b="1" i="1" u="sng" dirty="0">
                <a:solidFill>
                  <a:schemeClr val="accent2">
                    <a:lumMod val="50000"/>
                  </a:schemeClr>
                </a:solidFill>
              </a:rPr>
              <a:t>símbolos semanais </a:t>
            </a:r>
            <a:r>
              <a:rPr lang="pt-PT" sz="2400" dirty="0"/>
              <a:t>da caminhada:</a:t>
            </a:r>
          </a:p>
          <a:p>
            <a:endParaRPr lang="pt-PT" sz="1400" dirty="0"/>
          </a:p>
          <a:p>
            <a:r>
              <a:rPr lang="pt-PT" sz="2400" dirty="0"/>
              <a:t>- 1.º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CRUZ DE MADEIRA COM PANO ROXO</a:t>
            </a:r>
          </a:p>
          <a:p>
            <a:r>
              <a:rPr lang="pt-PT" sz="2400" dirty="0"/>
              <a:t>- 2.º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LENÇOL BRANCO</a:t>
            </a:r>
          </a:p>
          <a:p>
            <a:r>
              <a:rPr lang="pt-PT" sz="2400" dirty="0"/>
              <a:t>- 3.º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TAÇA DE ÁGUA</a:t>
            </a:r>
          </a:p>
          <a:p>
            <a:r>
              <a:rPr lang="pt-PT" sz="2400" dirty="0"/>
              <a:t>- 4.º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VELA ACESA</a:t>
            </a:r>
          </a:p>
          <a:p>
            <a:r>
              <a:rPr lang="pt-PT" sz="2400" dirty="0"/>
              <a:t>- 5.º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PLACA “JNRJ” </a:t>
            </a:r>
          </a:p>
          <a:p>
            <a:r>
              <a:rPr lang="pt-PT" sz="2400" dirty="0"/>
              <a:t>- Domingo de Ramos: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COROA DE ESPINHOS</a:t>
            </a:r>
          </a:p>
          <a:p>
            <a:r>
              <a:rPr lang="pt-PT" sz="2400" dirty="0"/>
              <a:t>- Domingo de Páscoa: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LENÇOL BRANCO</a:t>
            </a:r>
          </a:p>
          <a:p>
            <a:endParaRPr lang="pt-PT" sz="1100" b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PT" sz="700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PT" sz="2400" dirty="0"/>
              <a:t>Nas comunidades cristãs onde isso for relevante, poderá fazer-se, uma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recolha de bens para instituições</a:t>
            </a:r>
            <a:r>
              <a:rPr lang="pt-PT" sz="2400" dirty="0"/>
              <a:t> (Conferências vicentinas, grupo Cáritas, …)</a:t>
            </a: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907AB684-B9C2-437A-A073-B02760DD0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7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E37F5AA1-053A-4809-92B5-F5C39141EFD4}"/>
              </a:ext>
            </a:extLst>
          </p:cNvPr>
          <p:cNvSpPr/>
          <p:nvPr/>
        </p:nvSpPr>
        <p:spPr>
          <a:xfrm>
            <a:off x="199053" y="5635400"/>
            <a:ext cx="8715703" cy="8987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43B9E422-3017-4035-8A24-C94E903070AA}"/>
              </a:ext>
            </a:extLst>
          </p:cNvPr>
          <p:cNvSpPr/>
          <p:nvPr/>
        </p:nvSpPr>
        <p:spPr>
          <a:xfrm>
            <a:off x="217428" y="4487608"/>
            <a:ext cx="8715703" cy="543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CDB7B0CF-F387-4E1F-81A8-93624CF8C942}"/>
              </a:ext>
            </a:extLst>
          </p:cNvPr>
          <p:cNvSpPr/>
          <p:nvPr/>
        </p:nvSpPr>
        <p:spPr>
          <a:xfrm>
            <a:off x="240997" y="3304298"/>
            <a:ext cx="8715703" cy="543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3DED4347-50BB-4E10-B596-7451387B0364}"/>
              </a:ext>
            </a:extLst>
          </p:cNvPr>
          <p:cNvSpPr/>
          <p:nvPr/>
        </p:nvSpPr>
        <p:spPr>
          <a:xfrm>
            <a:off x="240998" y="2156506"/>
            <a:ext cx="8715703" cy="5435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635853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49FF6A1-1520-4E06-B6A1-5470359E78F4}"/>
              </a:ext>
            </a:extLst>
          </p:cNvPr>
          <p:cNvSpPr txBox="1"/>
          <p:nvPr/>
        </p:nvSpPr>
        <p:spPr>
          <a:xfrm>
            <a:off x="2737092" y="1651983"/>
            <a:ext cx="2289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Desafio semanal</a:t>
            </a:r>
            <a:endParaRPr lang="pt-PT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A65A02D-7580-42D7-8246-A69FC37E9194}"/>
              </a:ext>
            </a:extLst>
          </p:cNvPr>
          <p:cNvSpPr txBox="1"/>
          <p:nvPr/>
        </p:nvSpPr>
        <p:spPr>
          <a:xfrm>
            <a:off x="5840216" y="1651766"/>
            <a:ext cx="2369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Símbolo semanal</a:t>
            </a:r>
            <a:endParaRPr lang="pt-PT" sz="24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BB3616E-0CAA-430E-8B54-245C3A20E706}"/>
              </a:ext>
            </a:extLst>
          </p:cNvPr>
          <p:cNvSpPr txBox="1"/>
          <p:nvPr/>
        </p:nvSpPr>
        <p:spPr>
          <a:xfrm>
            <a:off x="573976" y="2204855"/>
            <a:ext cx="17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/>
              <a:t>1.º domingo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5FBE23AC-4DEB-414F-A871-B262AAC3E6F6}"/>
              </a:ext>
            </a:extLst>
          </p:cNvPr>
          <p:cNvSpPr/>
          <p:nvPr/>
        </p:nvSpPr>
        <p:spPr>
          <a:xfrm>
            <a:off x="274554" y="1198328"/>
            <a:ext cx="18408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i="1" u="sng" dirty="0">
                <a:solidFill>
                  <a:schemeClr val="bg2">
                    <a:lumMod val="50000"/>
                  </a:schemeClr>
                </a:solidFill>
              </a:rPr>
              <a:t>Resumindo…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04B9025-1BED-46A3-8D44-5FF56E65E275}"/>
              </a:ext>
            </a:extLst>
          </p:cNvPr>
          <p:cNvSpPr txBox="1"/>
          <p:nvPr/>
        </p:nvSpPr>
        <p:spPr>
          <a:xfrm>
            <a:off x="822126" y="1659993"/>
            <a:ext cx="1342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Domingo</a:t>
            </a:r>
            <a:endParaRPr lang="pt-PT" sz="24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7C7CEC-C529-4BB2-B136-5DF125FF4F4C}"/>
              </a:ext>
            </a:extLst>
          </p:cNvPr>
          <p:cNvSpPr txBox="1"/>
          <p:nvPr/>
        </p:nvSpPr>
        <p:spPr>
          <a:xfrm>
            <a:off x="3059757" y="2204854"/>
            <a:ext cx="1591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“ESCOLHE”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143F534-120D-4D35-BF81-5D7F2DF15E4B}"/>
              </a:ext>
            </a:extLst>
          </p:cNvPr>
          <p:cNvSpPr txBox="1"/>
          <p:nvPr/>
        </p:nvSpPr>
        <p:spPr>
          <a:xfrm>
            <a:off x="5149045" y="2146131"/>
            <a:ext cx="376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CRUZ DE MADEIRA C/ PANO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0E5C641-8EF8-42E8-AEE6-FCF7CD6E50AF}"/>
              </a:ext>
            </a:extLst>
          </p:cNvPr>
          <p:cNvSpPr txBox="1"/>
          <p:nvPr/>
        </p:nvSpPr>
        <p:spPr>
          <a:xfrm>
            <a:off x="573976" y="2765358"/>
            <a:ext cx="17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/>
              <a:t>2.º domingo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FE5D9F2-7696-489B-AA4D-205802BA1ECC}"/>
              </a:ext>
            </a:extLst>
          </p:cNvPr>
          <p:cNvSpPr txBox="1"/>
          <p:nvPr/>
        </p:nvSpPr>
        <p:spPr>
          <a:xfrm>
            <a:off x="2917828" y="2765357"/>
            <a:ext cx="1875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“ENCONTRA”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A4441D5-C032-4216-AF2A-FACD4A53F5B8}"/>
              </a:ext>
            </a:extLst>
          </p:cNvPr>
          <p:cNvSpPr txBox="1"/>
          <p:nvPr/>
        </p:nvSpPr>
        <p:spPr>
          <a:xfrm>
            <a:off x="5862189" y="2715023"/>
            <a:ext cx="233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LENÇOL BRANCO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C93763D-4C27-4759-AB30-58525BE5FB71}"/>
              </a:ext>
            </a:extLst>
          </p:cNvPr>
          <p:cNvSpPr txBox="1"/>
          <p:nvPr/>
        </p:nvSpPr>
        <p:spPr>
          <a:xfrm>
            <a:off x="573976" y="3357281"/>
            <a:ext cx="17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/>
              <a:t>3.º domingo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6AAB0BB-FAAA-488A-8D55-D164C627D8CB}"/>
              </a:ext>
            </a:extLst>
          </p:cNvPr>
          <p:cNvSpPr txBox="1"/>
          <p:nvPr/>
        </p:nvSpPr>
        <p:spPr>
          <a:xfrm>
            <a:off x="3051999" y="3357280"/>
            <a:ext cx="1607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“SACIA-TE”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31A88BF-4086-401B-A6F6-E142FC84F0A4}"/>
              </a:ext>
            </a:extLst>
          </p:cNvPr>
          <p:cNvSpPr txBox="1"/>
          <p:nvPr/>
        </p:nvSpPr>
        <p:spPr>
          <a:xfrm>
            <a:off x="5990461" y="3357280"/>
            <a:ext cx="2082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TAÇA DE ÁGUA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253CB3AD-67A6-480C-866C-490FADF325DD}"/>
              </a:ext>
            </a:extLst>
          </p:cNvPr>
          <p:cNvSpPr txBox="1"/>
          <p:nvPr/>
        </p:nvSpPr>
        <p:spPr>
          <a:xfrm>
            <a:off x="592171" y="3940828"/>
            <a:ext cx="17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/>
              <a:t>4.º domingo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4B6D4ADE-58F4-4ED7-8C84-8F07CF9992D9}"/>
              </a:ext>
            </a:extLst>
          </p:cNvPr>
          <p:cNvSpPr txBox="1"/>
          <p:nvPr/>
        </p:nvSpPr>
        <p:spPr>
          <a:xfrm>
            <a:off x="3036435" y="3940827"/>
            <a:ext cx="1674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“ACREDITA”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49B823E-015D-4DE2-861C-2AF4B85D6E0E}"/>
              </a:ext>
            </a:extLst>
          </p:cNvPr>
          <p:cNvSpPr txBox="1"/>
          <p:nvPr/>
        </p:nvSpPr>
        <p:spPr>
          <a:xfrm>
            <a:off x="6187903" y="3940827"/>
            <a:ext cx="17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VELA ACESA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76BFF1BA-AD20-4D9C-981C-C4E9EA6A9602}"/>
              </a:ext>
            </a:extLst>
          </p:cNvPr>
          <p:cNvSpPr txBox="1"/>
          <p:nvPr/>
        </p:nvSpPr>
        <p:spPr>
          <a:xfrm>
            <a:off x="592171" y="4527365"/>
            <a:ext cx="1721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/>
              <a:t>5.º domingo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36A40634-C2E6-44BD-AC57-1DE79322E53B}"/>
              </a:ext>
            </a:extLst>
          </p:cNvPr>
          <p:cNvSpPr txBox="1"/>
          <p:nvPr/>
        </p:nvSpPr>
        <p:spPr>
          <a:xfrm>
            <a:off x="3247134" y="4527364"/>
            <a:ext cx="1253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“SERVE”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ABFBA8E-C7AB-4085-AC20-312D1EEC3B7C}"/>
              </a:ext>
            </a:extLst>
          </p:cNvPr>
          <p:cNvSpPr txBox="1"/>
          <p:nvPr/>
        </p:nvSpPr>
        <p:spPr>
          <a:xfrm>
            <a:off x="6055464" y="4527364"/>
            <a:ext cx="198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PLACA «JNRJ»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3AE02792-D225-4E51-8B20-A311668BA59C}"/>
              </a:ext>
            </a:extLst>
          </p:cNvPr>
          <p:cNvSpPr txBox="1"/>
          <p:nvPr/>
        </p:nvSpPr>
        <p:spPr>
          <a:xfrm>
            <a:off x="149783" y="5110031"/>
            <a:ext cx="2612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/>
              <a:t>Domingo de Ramos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7E26C76C-5561-4D10-84A4-36372E9398DB}"/>
              </a:ext>
            </a:extLst>
          </p:cNvPr>
          <p:cNvSpPr txBox="1"/>
          <p:nvPr/>
        </p:nvSpPr>
        <p:spPr>
          <a:xfrm>
            <a:off x="3347616" y="5110030"/>
            <a:ext cx="1058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“VIVE”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80159AB-AA31-45CE-860C-6648283A25E7}"/>
              </a:ext>
            </a:extLst>
          </p:cNvPr>
          <p:cNvSpPr txBox="1"/>
          <p:nvPr/>
        </p:nvSpPr>
        <p:spPr>
          <a:xfrm>
            <a:off x="5610317" y="5110030"/>
            <a:ext cx="28860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COROA DE ESPINHOS</a:t>
            </a: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4249FB5C-B878-4152-A770-B4B921DF7BA5}"/>
              </a:ext>
            </a:extLst>
          </p:cNvPr>
          <p:cNvSpPr txBox="1"/>
          <p:nvPr/>
        </p:nvSpPr>
        <p:spPr>
          <a:xfrm>
            <a:off x="935572" y="5795389"/>
            <a:ext cx="1041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dirty="0"/>
              <a:t>Páscoa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DDDDFC4-E367-450A-93DD-90F30E2DE846}"/>
              </a:ext>
            </a:extLst>
          </p:cNvPr>
          <p:cNvSpPr txBox="1"/>
          <p:nvPr/>
        </p:nvSpPr>
        <p:spPr>
          <a:xfrm>
            <a:off x="2824460" y="5686331"/>
            <a:ext cx="21051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ÍCONE JC</a:t>
            </a:r>
          </a:p>
          <a:p>
            <a:pPr algn="ctr"/>
            <a:r>
              <a:rPr lang="pt-PT" sz="2400" b="1" dirty="0"/>
              <a:t>RESSUSCITADO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1466EFF4-BE6B-46C4-90B0-CB95DAD4D832}"/>
              </a:ext>
            </a:extLst>
          </p:cNvPr>
          <p:cNvSpPr txBox="1"/>
          <p:nvPr/>
        </p:nvSpPr>
        <p:spPr>
          <a:xfrm>
            <a:off x="5883628" y="5828944"/>
            <a:ext cx="2339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LENÇOL BRANCO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653A76DD-3F0E-4B19-846D-22099DEF7B67}"/>
              </a:ext>
            </a:extLst>
          </p:cNvPr>
          <p:cNvSpPr txBox="1"/>
          <p:nvPr/>
        </p:nvSpPr>
        <p:spPr>
          <a:xfrm>
            <a:off x="5729187" y="2422132"/>
            <a:ext cx="2641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permanece até 6ª feira–santa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738072B9-DD7A-4004-BA7F-C3CC7B4B7DE9}"/>
              </a:ext>
            </a:extLst>
          </p:cNvPr>
          <p:cNvSpPr txBox="1"/>
          <p:nvPr/>
        </p:nvSpPr>
        <p:spPr>
          <a:xfrm>
            <a:off x="5594963" y="3027245"/>
            <a:ext cx="2947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1600" dirty="0"/>
              <a:t>aos pés da cruz até Sábado Santo</a:t>
            </a:r>
          </a:p>
        </p:txBody>
      </p:sp>
      <p:pic>
        <p:nvPicPr>
          <p:cNvPr id="35" name="Imagem 34" descr="Uma imagem com tecido, tapete&#10;&#10;Descrição gerada automaticamente">
            <a:extLst>
              <a:ext uri="{FF2B5EF4-FFF2-40B4-BE49-F238E27FC236}">
                <a16:creationId xmlns:a16="http://schemas.microsoft.com/office/drawing/2014/main" id="{D453EFA6-3298-4CDD-98D7-12AA17DB6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20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C7E0ED-79FA-478C-BD20-874FCF2E430E}"/>
              </a:ext>
            </a:extLst>
          </p:cNvPr>
          <p:cNvSpPr txBox="1"/>
          <p:nvPr/>
        </p:nvSpPr>
        <p:spPr>
          <a:xfrm>
            <a:off x="562545" y="1476192"/>
            <a:ext cx="2297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ORAÇÃO INICIAL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A6DE4B-5323-4C8F-A667-EB1A3E6E671E}"/>
              </a:ext>
            </a:extLst>
          </p:cNvPr>
          <p:cNvSpPr txBox="1"/>
          <p:nvPr/>
        </p:nvSpPr>
        <p:spPr>
          <a:xfrm>
            <a:off x="562544" y="1937857"/>
            <a:ext cx="844723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/>
              <a:t>Senhor,</a:t>
            </a:r>
          </a:p>
          <a:p>
            <a:r>
              <a:rPr lang="pt-PT" sz="2400" dirty="0"/>
              <a:t>chamaste-me a ser catequista</a:t>
            </a:r>
          </a:p>
          <a:p>
            <a:r>
              <a:rPr lang="pt-PT" sz="2400" dirty="0"/>
              <a:t>na Tua Igreja e na minha Paróquia.</a:t>
            </a:r>
          </a:p>
          <a:p>
            <a:endParaRPr lang="pt-PT" sz="1200" dirty="0"/>
          </a:p>
          <a:p>
            <a:r>
              <a:rPr lang="pt-PT" sz="2400" dirty="0"/>
              <a:t>Confiaste-me a missão de anunciar a Tua Palavra,</a:t>
            </a:r>
          </a:p>
          <a:p>
            <a:r>
              <a:rPr lang="pt-PT" sz="2400" dirty="0"/>
              <a:t>de denunciar o pecado,</a:t>
            </a:r>
          </a:p>
          <a:p>
            <a:r>
              <a:rPr lang="pt-PT" sz="2400" dirty="0"/>
              <a:t>de testemunhar, com a minha vida, os valores do Evangelho.</a:t>
            </a:r>
          </a:p>
          <a:p>
            <a:endParaRPr lang="pt-PT" sz="1200" dirty="0"/>
          </a:p>
          <a:p>
            <a:r>
              <a:rPr lang="pt-PT" sz="2400" dirty="0"/>
              <a:t>É pesada, Senhor, a minha responsabilidade,</a:t>
            </a:r>
          </a:p>
          <a:p>
            <a:r>
              <a:rPr lang="pt-PT" sz="2400" dirty="0"/>
              <a:t>mas confio na Tua graça.</a:t>
            </a:r>
          </a:p>
          <a:p>
            <a:r>
              <a:rPr lang="pt-PT" sz="2400" dirty="0"/>
              <a:t>Faz-me Teu instrumento para que venha o Teu Reino,</a:t>
            </a:r>
          </a:p>
          <a:p>
            <a:r>
              <a:rPr lang="pt-PT" sz="2400" dirty="0"/>
              <a:t>Reino de amor e de Paz, de Fraternidade e Justiça.</a:t>
            </a:r>
          </a:p>
          <a:p>
            <a:endParaRPr lang="pt-PT" sz="1200" dirty="0"/>
          </a:p>
          <a:p>
            <a:r>
              <a:rPr lang="pt-PT" sz="2400" dirty="0"/>
              <a:t>Ámen.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5734B2E-C46B-4C46-A074-A870312D9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0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2A8A35F-D941-45C5-870E-C02D581E17D5}"/>
              </a:ext>
            </a:extLst>
          </p:cNvPr>
          <p:cNvSpPr txBox="1"/>
          <p:nvPr/>
        </p:nvSpPr>
        <p:spPr>
          <a:xfrm>
            <a:off x="310393" y="1476462"/>
            <a:ext cx="8523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u="sng" dirty="0">
                <a:solidFill>
                  <a:schemeClr val="accent2">
                    <a:lumMod val="50000"/>
                  </a:schemeClr>
                </a:solidFill>
              </a:rPr>
              <a:t>Dimensão familiar</a:t>
            </a:r>
          </a:p>
          <a:p>
            <a:endParaRPr lang="pt-PT" sz="24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PT" sz="2400" dirty="0"/>
              <a:t>Em linha com os objetivos do Plano Diocesano de Pastoral,</a:t>
            </a:r>
          </a:p>
          <a:p>
            <a:r>
              <a:rPr lang="pt-PT" sz="2400" dirty="0"/>
              <a:t>é proposta a todas as famílias a vivência semanal da Eucaristia.</a:t>
            </a:r>
          </a:p>
          <a:p>
            <a:endParaRPr lang="pt-PT" sz="2400" dirty="0"/>
          </a:p>
          <a:p>
            <a:r>
              <a:rPr lang="pt-PT" sz="2400" dirty="0"/>
              <a:t>É proposto um breve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tempo de reflexão e oração em família</a:t>
            </a:r>
            <a:r>
              <a:rPr lang="pt-PT" sz="2400" dirty="0"/>
              <a:t>.</a:t>
            </a:r>
          </a:p>
          <a:p>
            <a:endParaRPr lang="pt-PT" sz="2400" dirty="0"/>
          </a:p>
          <a:p>
            <a:r>
              <a:rPr lang="pt-PT" sz="2400" dirty="0"/>
              <a:t>Materiais disponíveis nas </a:t>
            </a:r>
            <a:r>
              <a:rPr lang="pt-PT" sz="2400" i="1" dirty="0">
                <a:solidFill>
                  <a:schemeClr val="accent2">
                    <a:lumMod val="50000"/>
                  </a:schemeClr>
                </a:solidFill>
              </a:rPr>
              <a:t>folhas semanais</a:t>
            </a:r>
            <a:r>
              <a:rPr lang="pt-PT" sz="2400" dirty="0"/>
              <a:t>.</a:t>
            </a: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90FC9D8E-5F11-4A9C-896F-BEA0AE5BD8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79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945BFD-E1BE-4067-B634-1EB15EDCB659}"/>
              </a:ext>
            </a:extLst>
          </p:cNvPr>
          <p:cNvSpPr txBox="1"/>
          <p:nvPr/>
        </p:nvSpPr>
        <p:spPr>
          <a:xfrm>
            <a:off x="310393" y="1476462"/>
            <a:ext cx="86909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u="sng" dirty="0">
                <a:solidFill>
                  <a:schemeClr val="accent2">
                    <a:lumMod val="50000"/>
                  </a:schemeClr>
                </a:solidFill>
              </a:rPr>
              <a:t>Dimensão de grupo</a:t>
            </a:r>
          </a:p>
          <a:p>
            <a:endParaRPr lang="pt-PT" sz="24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PT" sz="2400" dirty="0"/>
              <a:t>Aos </a:t>
            </a:r>
            <a:r>
              <a:rPr lang="pt-PT" sz="2400" dirty="0" err="1"/>
              <a:t>catequizandos</a:t>
            </a:r>
            <a:r>
              <a:rPr lang="pt-PT" sz="2400" dirty="0"/>
              <a:t> do 1.º ao 6.º ano são apresentadas, nas </a:t>
            </a:r>
            <a:r>
              <a:rPr lang="pt-PT" sz="2400" i="1" dirty="0">
                <a:solidFill>
                  <a:schemeClr val="accent2">
                    <a:lumMod val="50000"/>
                  </a:schemeClr>
                </a:solidFill>
              </a:rPr>
              <a:t>folhas semanais</a:t>
            </a:r>
            <a:r>
              <a:rPr lang="pt-PT" sz="2400" i="1" dirty="0"/>
              <a:t>,</a:t>
            </a:r>
            <a:r>
              <a:rPr lang="pt-PT" sz="2400" dirty="0"/>
              <a:t> as seguintes propostas:</a:t>
            </a:r>
          </a:p>
          <a:p>
            <a:endParaRPr lang="pt-PT" sz="2400" dirty="0"/>
          </a:p>
          <a:p>
            <a:r>
              <a:rPr lang="pt-PT" sz="2400" dirty="0"/>
              <a:t>-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Oração diária</a:t>
            </a:r>
            <a:r>
              <a:rPr lang="pt-PT" sz="2400" dirty="0"/>
              <a:t>;</a:t>
            </a:r>
          </a:p>
          <a:p>
            <a:endParaRPr lang="pt-PT" sz="2400" dirty="0"/>
          </a:p>
          <a:p>
            <a:r>
              <a:rPr lang="pt-PT" sz="2400" dirty="0"/>
              <a:t>-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Atividade prática</a:t>
            </a:r>
            <a:r>
              <a:rPr lang="pt-PT" sz="2400" dirty="0"/>
              <a:t>;</a:t>
            </a:r>
          </a:p>
          <a:p>
            <a:endParaRPr lang="pt-PT" sz="2400" dirty="0"/>
          </a:p>
          <a:p>
            <a:r>
              <a:rPr lang="pt-PT" sz="2400" dirty="0"/>
              <a:t>-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Ação semanal</a:t>
            </a:r>
            <a:r>
              <a:rPr lang="pt-PT" sz="2400" dirty="0"/>
              <a:t>;</a:t>
            </a:r>
          </a:p>
          <a:p>
            <a:endParaRPr lang="pt-PT" sz="2400" dirty="0"/>
          </a:p>
          <a:p>
            <a:r>
              <a:rPr lang="pt-PT" sz="2400" dirty="0"/>
              <a:t>-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Desafio à participação ativa </a:t>
            </a:r>
            <a:r>
              <a:rPr lang="pt-PT" sz="2400" dirty="0"/>
              <a:t>nas propostas de vivência comunitária  da Fé.</a:t>
            </a: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997E4B12-DD73-4B55-9DA3-9F4A343AD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68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B543DDF-1909-463B-9D72-E8D964F8AF71}"/>
              </a:ext>
            </a:extLst>
          </p:cNvPr>
          <p:cNvSpPr txBox="1"/>
          <p:nvPr/>
        </p:nvSpPr>
        <p:spPr>
          <a:xfrm>
            <a:off x="310393" y="1476462"/>
            <a:ext cx="869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Folhas semanais </a:t>
            </a:r>
            <a:r>
              <a:rPr lang="pt-PT" sz="2400" i="1" dirty="0"/>
              <a:t>(exemplo)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3D5BDA6-7F82-4199-8A5E-E1FCE835E3F5}"/>
              </a:ext>
            </a:extLst>
          </p:cNvPr>
          <p:cNvSpPr txBox="1"/>
          <p:nvPr/>
        </p:nvSpPr>
        <p:spPr>
          <a:xfrm>
            <a:off x="444617" y="2130490"/>
            <a:ext cx="8487836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dirty="0"/>
              <a:t>1ª Semana da Quaresma | ESCOLHE</a:t>
            </a:r>
          </a:p>
          <a:p>
            <a:endParaRPr lang="pt-PT" sz="1100" dirty="0"/>
          </a:p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Evangelho</a:t>
            </a:r>
            <a:r>
              <a:rPr lang="pt-PT" sz="2400" b="1" i="1" dirty="0"/>
              <a:t> </a:t>
            </a:r>
            <a:r>
              <a:rPr lang="pt-PT" sz="2400" dirty="0"/>
              <a:t>|</a:t>
            </a:r>
            <a:r>
              <a:rPr lang="pt-PT" sz="2400" b="1" i="1" dirty="0"/>
              <a:t> </a:t>
            </a:r>
            <a:r>
              <a:rPr lang="pt-PT" sz="2400" dirty="0"/>
              <a:t>Mateus 4, 1-11 [Para ler e meditar em família]</a:t>
            </a:r>
          </a:p>
          <a:p>
            <a:endParaRPr lang="pt-PT" sz="1100" dirty="0"/>
          </a:p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Meditação</a:t>
            </a:r>
            <a:r>
              <a:rPr lang="pt-PT" sz="2400" b="1" i="1" dirty="0"/>
              <a:t> </a:t>
            </a:r>
            <a:r>
              <a:rPr lang="pt-PT" sz="2400" b="1" dirty="0"/>
              <a:t>|</a:t>
            </a:r>
            <a:r>
              <a:rPr lang="pt-PT" sz="2400" b="1" i="1" dirty="0"/>
              <a:t> Jesus jejua durante quarenta dias e é tentado.</a:t>
            </a:r>
          </a:p>
          <a:p>
            <a:r>
              <a:rPr lang="pt-PT" sz="2400" dirty="0"/>
              <a:t>As tentações de Jesus resumem as tentações de todo o homem. </a:t>
            </a:r>
          </a:p>
          <a:p>
            <a:r>
              <a:rPr lang="pt-PT" sz="2400" dirty="0"/>
              <a:t>Ao contrário de Adão, Jesus rejeita a tentação, fixando-Se no Pai</a:t>
            </a:r>
          </a:p>
          <a:p>
            <a:r>
              <a:rPr lang="pt-PT" sz="2400" dirty="0"/>
              <a:t>e na sua Palavra. Resistir ao mal, morrer para o pecado,</a:t>
            </a:r>
          </a:p>
          <a:p>
            <a:r>
              <a:rPr lang="pt-PT" sz="2400" dirty="0"/>
              <a:t>firmando-se na Palavra de Deus, é o primeiro passo para participar</a:t>
            </a:r>
          </a:p>
          <a:p>
            <a:r>
              <a:rPr lang="pt-PT" sz="2400" dirty="0"/>
              <a:t>na Páscoa de Jesus. </a:t>
            </a:r>
          </a:p>
          <a:p>
            <a:r>
              <a:rPr lang="pt-PT" sz="2400" dirty="0"/>
              <a:t>Quem deseja caminhar para a comunhão com Deus</a:t>
            </a:r>
          </a:p>
          <a:p>
            <a:r>
              <a:rPr lang="pt-PT" sz="2400" dirty="0"/>
              <a:t>na Páscoa de Jesus, não pode deixar-se encantar, nesse caminho,</a:t>
            </a:r>
          </a:p>
          <a:p>
            <a:r>
              <a:rPr lang="pt-PT" sz="2400" dirty="0"/>
              <a:t>com as tentações que o Inimigo lhe apresentará.</a:t>
            </a:r>
          </a:p>
          <a:p>
            <a:endParaRPr lang="pt-PT" sz="2400" dirty="0"/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ADC4072E-3C90-438D-B1E9-DDB9B63D5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1849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A6BBA4-49DF-445F-B736-C881969EE26D}"/>
              </a:ext>
            </a:extLst>
          </p:cNvPr>
          <p:cNvSpPr txBox="1"/>
          <p:nvPr/>
        </p:nvSpPr>
        <p:spPr>
          <a:xfrm>
            <a:off x="310393" y="1476462"/>
            <a:ext cx="869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Folhas semanais </a:t>
            </a:r>
            <a:r>
              <a:rPr lang="pt-PT" sz="2400" i="1" dirty="0"/>
              <a:t>(exemplo)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E57D6FB-75B4-4367-AEC3-5B799B5EAF2D}"/>
              </a:ext>
            </a:extLst>
          </p:cNvPr>
          <p:cNvSpPr txBox="1"/>
          <p:nvPr/>
        </p:nvSpPr>
        <p:spPr>
          <a:xfrm>
            <a:off x="453006" y="1967520"/>
            <a:ext cx="2032832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Oração diária</a:t>
            </a:r>
          </a:p>
          <a:p>
            <a:r>
              <a:rPr lang="pt-PT" sz="2100" dirty="0"/>
              <a:t>Todos:</a:t>
            </a:r>
          </a:p>
          <a:p>
            <a:r>
              <a:rPr lang="pt-PT" sz="2100" dirty="0"/>
              <a:t>Pais:</a:t>
            </a:r>
          </a:p>
          <a:p>
            <a:endParaRPr lang="pt-PT" sz="2100" dirty="0"/>
          </a:p>
          <a:p>
            <a:endParaRPr lang="pt-PT" sz="2100" dirty="0"/>
          </a:p>
          <a:p>
            <a:r>
              <a:rPr lang="pt-PT" sz="2100" dirty="0"/>
              <a:t>Todos:</a:t>
            </a:r>
          </a:p>
          <a:p>
            <a:r>
              <a:rPr lang="pt-PT" sz="2100" dirty="0"/>
              <a:t>Pais:</a:t>
            </a:r>
          </a:p>
          <a:p>
            <a:endParaRPr lang="pt-PT" sz="2100" dirty="0"/>
          </a:p>
          <a:p>
            <a:endParaRPr lang="pt-PT" sz="2100" dirty="0"/>
          </a:p>
          <a:p>
            <a:endParaRPr lang="pt-PT" sz="2100" dirty="0"/>
          </a:p>
          <a:p>
            <a:r>
              <a:rPr lang="pt-PT" sz="2100" dirty="0"/>
              <a:t>Todos: </a:t>
            </a:r>
          </a:p>
          <a:p>
            <a:r>
              <a:rPr lang="pt-PT" sz="2100" dirty="0"/>
              <a:t>(…)</a:t>
            </a:r>
          </a:p>
          <a:p>
            <a:r>
              <a:rPr lang="pt-PT" sz="2100" dirty="0"/>
              <a:t>Todos: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A945789-9F30-4427-B5B7-27C80F7EA1E1}"/>
              </a:ext>
            </a:extLst>
          </p:cNvPr>
          <p:cNvSpPr txBox="1"/>
          <p:nvPr/>
        </p:nvSpPr>
        <p:spPr>
          <a:xfrm>
            <a:off x="1367406" y="2340798"/>
            <a:ext cx="6434356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100" b="1" i="1" dirty="0"/>
              <a:t>Pecámos, Senhor, Tende piedade de nós.</a:t>
            </a:r>
          </a:p>
          <a:p>
            <a:r>
              <a:rPr lang="pt-PT" sz="2100" dirty="0"/>
              <a:t>Misericórdia, Senhor, por Vossa bondade.</a:t>
            </a:r>
          </a:p>
          <a:p>
            <a:r>
              <a:rPr lang="pt-PT" sz="2100" dirty="0"/>
              <a:t>Pelo Vosso imenso amor, apagai a minha culpa;</a:t>
            </a:r>
          </a:p>
          <a:p>
            <a:r>
              <a:rPr lang="pt-PT" sz="2100" dirty="0"/>
              <a:t>Lavai-me de todo o pecado e purificai-me de todo o mal.</a:t>
            </a:r>
          </a:p>
          <a:p>
            <a:r>
              <a:rPr lang="pt-PT" sz="2100" b="1" i="1" dirty="0"/>
              <a:t>Pecámos, Senhor, Tende piedade de nós.</a:t>
            </a:r>
          </a:p>
          <a:p>
            <a:r>
              <a:rPr lang="pt-PT" sz="2100" dirty="0"/>
              <a:t>Reconheço as minhas culpas.</a:t>
            </a:r>
          </a:p>
          <a:p>
            <a:r>
              <a:rPr lang="pt-PT" sz="2100" dirty="0"/>
              <a:t>Diante de mim estão os meus pecados.</a:t>
            </a:r>
          </a:p>
          <a:p>
            <a:r>
              <a:rPr lang="pt-PT" sz="2100" dirty="0"/>
              <a:t>Pequei, Senhor, contra vós;</a:t>
            </a:r>
          </a:p>
          <a:p>
            <a:r>
              <a:rPr lang="pt-PT" sz="2100" dirty="0"/>
              <a:t>Pratiquei o que é mal a Vossos olhos.</a:t>
            </a:r>
          </a:p>
          <a:p>
            <a:r>
              <a:rPr lang="pt-PT" sz="2100" dirty="0"/>
              <a:t>Pecámos, Senhor, Tende piedade de nós.</a:t>
            </a:r>
          </a:p>
          <a:p>
            <a:endParaRPr lang="pt-PT" sz="2100" dirty="0"/>
          </a:p>
          <a:p>
            <a:r>
              <a:rPr lang="pt-PT" sz="2100" b="1" i="1" dirty="0"/>
              <a:t>Pecámos, Senhor, Tende piedade de nós.</a:t>
            </a:r>
          </a:p>
          <a:p>
            <a:r>
              <a:rPr lang="pt-PT" sz="2100" b="1" i="1" dirty="0"/>
              <a:t>Pai Nosso… </a:t>
            </a:r>
          </a:p>
        </p:txBody>
      </p:sp>
      <p:pic>
        <p:nvPicPr>
          <p:cNvPr id="8" name="Imagem 7" descr="Uma imagem com tecido, tapete&#10;&#10;Descrição gerada automaticamente">
            <a:extLst>
              <a:ext uri="{FF2B5EF4-FFF2-40B4-BE49-F238E27FC236}">
                <a16:creationId xmlns:a16="http://schemas.microsoft.com/office/drawing/2014/main" id="{DFCD6B24-7258-4D5F-A0C5-604C3058F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464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E191EF-CEE4-4266-8C4E-C1E4B93FCA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CA6BBA4-49DF-445F-B736-C881969EE26D}"/>
              </a:ext>
            </a:extLst>
          </p:cNvPr>
          <p:cNvSpPr txBox="1"/>
          <p:nvPr/>
        </p:nvSpPr>
        <p:spPr>
          <a:xfrm>
            <a:off x="310393" y="1476462"/>
            <a:ext cx="86909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Folhas semanais </a:t>
            </a:r>
            <a:r>
              <a:rPr lang="pt-PT" sz="2400" i="1" dirty="0"/>
              <a:t>(exemplo)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80AE67B-FCE6-4C7A-B720-EC11BD6BA04B}"/>
              </a:ext>
            </a:extLst>
          </p:cNvPr>
          <p:cNvSpPr txBox="1"/>
          <p:nvPr/>
        </p:nvSpPr>
        <p:spPr>
          <a:xfrm>
            <a:off x="335683" y="2002782"/>
            <a:ext cx="8622682" cy="4324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Ação</a:t>
            </a:r>
          </a:p>
          <a:p>
            <a:r>
              <a:rPr lang="pt-PT" sz="2400" dirty="0"/>
              <a:t>-    Participar, em família, na Eucaristia dominical;</a:t>
            </a:r>
          </a:p>
          <a:p>
            <a:endParaRPr lang="pt-PT" sz="900" dirty="0"/>
          </a:p>
          <a:p>
            <a:endParaRPr lang="pt-PT" sz="900" dirty="0"/>
          </a:p>
          <a:p>
            <a:pPr marL="342900" indent="-342900">
              <a:buFontTx/>
              <a:buChar char="-"/>
            </a:pPr>
            <a:r>
              <a:rPr lang="pt-PT" sz="2400" dirty="0"/>
              <a:t>Em família, cada criança deve procurar descobrir as “tentações</a:t>
            </a:r>
          </a:p>
          <a:p>
            <a:r>
              <a:rPr lang="pt-PT" sz="2400" dirty="0"/>
              <a:t>     familiares” (ver televisão ou usar telemóveis durante a refeição)</a:t>
            </a:r>
          </a:p>
          <a:p>
            <a:r>
              <a:rPr lang="pt-PT" sz="2400" dirty="0"/>
              <a:t>     e fazer o propósito de melhorar e/ou mesmo evitá-las, sugerindo</a:t>
            </a:r>
          </a:p>
          <a:p>
            <a:r>
              <a:rPr lang="pt-PT" sz="2400" dirty="0"/>
              <a:t>     algo que seja feito em família, como por exemplo, deixarem</a:t>
            </a:r>
          </a:p>
          <a:p>
            <a:r>
              <a:rPr lang="pt-PT" sz="2400" dirty="0"/>
              <a:t>     o telemóvel noutra divisão da casa à hora das refeições,</a:t>
            </a:r>
          </a:p>
          <a:p>
            <a:r>
              <a:rPr lang="pt-PT" sz="2400" dirty="0"/>
              <a:t>     por forma a proporcionar o diálogo familiar.</a:t>
            </a:r>
          </a:p>
          <a:p>
            <a:endParaRPr lang="pt-PT" sz="900" dirty="0"/>
          </a:p>
          <a:p>
            <a:endParaRPr lang="pt-PT" sz="800" dirty="0"/>
          </a:p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Atividade</a:t>
            </a:r>
          </a:p>
          <a:p>
            <a:r>
              <a:rPr lang="pt-PT" sz="2400" dirty="0"/>
              <a:t>Encontra as palavras-chave do Evangelho desta semana.</a:t>
            </a:r>
          </a:p>
        </p:txBody>
      </p:sp>
    </p:spTree>
    <p:extLst>
      <p:ext uri="{BB962C8B-B14F-4D97-AF65-F5344CB8AC3E}">
        <p14:creationId xmlns:p14="http://schemas.microsoft.com/office/powerpoint/2010/main" val="728487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A6BBA4-49DF-445F-B736-C881969EE26D}"/>
              </a:ext>
            </a:extLst>
          </p:cNvPr>
          <p:cNvSpPr txBox="1"/>
          <p:nvPr/>
        </p:nvSpPr>
        <p:spPr>
          <a:xfrm>
            <a:off x="310393" y="1476462"/>
            <a:ext cx="8690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Folhas semanais </a:t>
            </a:r>
          </a:p>
          <a:p>
            <a:r>
              <a:rPr lang="pt-PT" sz="2400" i="1" dirty="0"/>
              <a:t>(exemplo)</a:t>
            </a:r>
          </a:p>
        </p:txBody>
      </p:sp>
      <p:pic>
        <p:nvPicPr>
          <p:cNvPr id="7" name="Imagem 6" descr="Uma imagem com texto&#10;&#10;Descrição gerada automaticamente">
            <a:extLst>
              <a:ext uri="{FF2B5EF4-FFF2-40B4-BE49-F238E27FC236}">
                <a16:creationId xmlns:a16="http://schemas.microsoft.com/office/drawing/2014/main" id="{4A13A18C-40B1-465E-91FF-536EC93B5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168" y="1359016"/>
            <a:ext cx="5433135" cy="5247314"/>
          </a:xfrm>
          <a:prstGeom prst="rect">
            <a:avLst/>
          </a:prstGeom>
        </p:spPr>
      </p:pic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434D5AD5-0248-46D5-A056-2BA563B6E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291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CA6BBA4-49DF-445F-B736-C881969EE26D}"/>
              </a:ext>
            </a:extLst>
          </p:cNvPr>
          <p:cNvSpPr txBox="1"/>
          <p:nvPr/>
        </p:nvSpPr>
        <p:spPr>
          <a:xfrm>
            <a:off x="1252057" y="1182334"/>
            <a:ext cx="663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Materiais já disponíveis em www.diocese-aveiro.pt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77156D0-DF46-410C-B01D-5332D07DC93B}"/>
              </a:ext>
            </a:extLst>
          </p:cNvPr>
          <p:cNvSpPr txBox="1"/>
          <p:nvPr/>
        </p:nvSpPr>
        <p:spPr>
          <a:xfrm>
            <a:off x="402846" y="1635610"/>
            <a:ext cx="8338308" cy="54322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PT" sz="2400" b="1" dirty="0"/>
              <a:t>Guião em texto – </a:t>
            </a:r>
            <a:r>
              <a:rPr lang="pt-PT" sz="2400" b="1" dirty="0" err="1"/>
              <a:t>word</a:t>
            </a:r>
            <a:endParaRPr lang="pt-PT" sz="2400" b="1" dirty="0"/>
          </a:p>
          <a:p>
            <a:pPr algn="ctr"/>
            <a:endParaRPr lang="pt-PT" sz="1100" dirty="0"/>
          </a:p>
          <a:p>
            <a:pPr algn="ctr"/>
            <a:r>
              <a:rPr lang="pt-PT" sz="2400" b="1" dirty="0"/>
              <a:t>Guião em PDF</a:t>
            </a:r>
          </a:p>
          <a:p>
            <a:pPr algn="ctr"/>
            <a:r>
              <a:rPr lang="pt-PT" sz="2400" dirty="0">
                <a:solidFill>
                  <a:schemeClr val="bg2">
                    <a:lumMod val="50000"/>
                  </a:schemeClr>
                </a:solidFill>
              </a:rPr>
              <a:t>[em livro - pronto a imprimir]</a:t>
            </a:r>
          </a:p>
          <a:p>
            <a:pPr algn="ctr"/>
            <a:endParaRPr lang="pt-PT" sz="1200" dirty="0"/>
          </a:p>
          <a:p>
            <a:pPr algn="ctr"/>
            <a:r>
              <a:rPr lang="pt-PT" sz="2400" b="1" dirty="0"/>
              <a:t>Folhas semanais</a:t>
            </a:r>
          </a:p>
          <a:p>
            <a:pPr algn="ctr"/>
            <a:r>
              <a:rPr lang="pt-PT" sz="2400" dirty="0">
                <a:solidFill>
                  <a:schemeClr val="bg2">
                    <a:lumMod val="50000"/>
                  </a:schemeClr>
                </a:solidFill>
              </a:rPr>
              <a:t>[3 por folha A4 - pronto a imprimir]</a:t>
            </a:r>
          </a:p>
          <a:p>
            <a:pPr algn="ctr"/>
            <a:endParaRPr lang="pt-PT" sz="1200" dirty="0"/>
          </a:p>
          <a:p>
            <a:pPr algn="ctr"/>
            <a:r>
              <a:rPr lang="pt-PT" sz="2400" b="1" dirty="0"/>
              <a:t>Desenhos das folhas semanais</a:t>
            </a:r>
          </a:p>
          <a:p>
            <a:pPr algn="ctr"/>
            <a:endParaRPr lang="pt-PT" sz="1200" dirty="0"/>
          </a:p>
          <a:p>
            <a:pPr algn="ctr"/>
            <a:r>
              <a:rPr lang="pt-PT" sz="2400" b="1" dirty="0"/>
              <a:t>Símbolo comunitário</a:t>
            </a:r>
          </a:p>
          <a:p>
            <a:pPr algn="ctr"/>
            <a:r>
              <a:rPr lang="pt-PT" sz="2400" dirty="0">
                <a:solidFill>
                  <a:schemeClr val="bg2">
                    <a:lumMod val="50000"/>
                  </a:schemeClr>
                </a:solidFill>
              </a:rPr>
              <a:t>[peça a peça - pronto a imprimir]</a:t>
            </a:r>
          </a:p>
          <a:p>
            <a:pPr algn="ctr"/>
            <a:endParaRPr lang="pt-PT" sz="1200" dirty="0"/>
          </a:p>
          <a:p>
            <a:pPr algn="ctr"/>
            <a:r>
              <a:rPr lang="pt-PT" sz="2400" b="1" dirty="0"/>
              <a:t>Apresentação da Caminhada</a:t>
            </a:r>
          </a:p>
          <a:p>
            <a:pPr algn="ctr"/>
            <a:endParaRPr lang="pt-PT" sz="1200" b="1" dirty="0"/>
          </a:p>
          <a:p>
            <a:pPr algn="ctr"/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Em breve:</a:t>
            </a:r>
          </a:p>
          <a:p>
            <a:pPr algn="ctr"/>
            <a:r>
              <a:rPr lang="pt-PT" sz="2400" dirty="0"/>
              <a:t>sugestões de textos para a apresentação dos símbolos semanais</a:t>
            </a: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32D83233-E3E5-4AAD-B92E-FB7283FD4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8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pic>
        <p:nvPicPr>
          <p:cNvPr id="6" name="Imagem 5" descr="Uma imagem com texto, fotografia, pose, rapariga&#10;&#10;Descrição gerada automaticamente">
            <a:extLst>
              <a:ext uri="{FF2B5EF4-FFF2-40B4-BE49-F238E27FC236}">
                <a16:creationId xmlns:a16="http://schemas.microsoft.com/office/drawing/2014/main" id="{2D5682CD-70BD-4FB5-AA6A-9771CA671A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"/>
            <a:ext cx="9144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09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19FD824-4BDD-492E-A8F6-71D3C8B827C8}"/>
              </a:ext>
            </a:extLst>
          </p:cNvPr>
          <p:cNvSpPr txBox="1"/>
          <p:nvPr/>
        </p:nvSpPr>
        <p:spPr>
          <a:xfrm>
            <a:off x="0" y="5819862"/>
            <a:ext cx="9144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chemeClr val="accent2">
                    <a:lumMod val="50000"/>
                  </a:schemeClr>
                </a:solidFill>
              </a:rPr>
              <a:t>Caminhada da Quaresma 2020</a:t>
            </a:r>
          </a:p>
          <a:p>
            <a:pPr algn="ctr"/>
            <a:r>
              <a:rPr lang="pt-PT" sz="1500" dirty="0">
                <a:solidFill>
                  <a:schemeClr val="bg1">
                    <a:lumMod val="50000"/>
                  </a:schemeClr>
                </a:solidFill>
              </a:rPr>
              <a:t>DEPARTAMENTO DIOCESANO DA CATEQUESE DE INFÂNCIA</a:t>
            </a:r>
          </a:p>
        </p:txBody>
      </p:sp>
      <p:pic>
        <p:nvPicPr>
          <p:cNvPr id="5" name="Imagem 4" descr="Uma imagem com desenho, símbolo&#10;&#10;Descrição gerada automaticamente">
            <a:extLst>
              <a:ext uri="{FF2B5EF4-FFF2-40B4-BE49-F238E27FC236}">
                <a16:creationId xmlns:a16="http://schemas.microsoft.com/office/drawing/2014/main" id="{70D01FED-07CD-45C2-859C-379365E7F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584" y="67112"/>
            <a:ext cx="842831" cy="1191237"/>
          </a:xfrm>
          <a:prstGeom prst="rect">
            <a:avLst/>
          </a:prstGeom>
        </p:spPr>
      </p:pic>
      <p:pic>
        <p:nvPicPr>
          <p:cNvPr id="6" name="Imagem 5" descr="Uma imagem com texto&#10;&#10;Descrição gerada automaticamente">
            <a:extLst>
              <a:ext uri="{FF2B5EF4-FFF2-40B4-BE49-F238E27FC236}">
                <a16:creationId xmlns:a16="http://schemas.microsoft.com/office/drawing/2014/main" id="{D97DCB43-9F0B-43AA-AE27-65985E0E3B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794"/>
            <a:ext cx="9144000" cy="43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32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C0A7670-A5DD-4C48-B571-222BC35B91E6}"/>
              </a:ext>
            </a:extLst>
          </p:cNvPr>
          <p:cNvSpPr txBox="1"/>
          <p:nvPr/>
        </p:nvSpPr>
        <p:spPr>
          <a:xfrm>
            <a:off x="310393" y="1476462"/>
            <a:ext cx="8523214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Lema Diocesano…</a:t>
            </a:r>
            <a:endParaRPr lang="pt-PT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PT" sz="2400" i="1" dirty="0"/>
              <a:t>Família, vocação de Amor e caminho de Santidade!</a:t>
            </a:r>
            <a:endParaRPr lang="pt-PT" sz="2400" dirty="0"/>
          </a:p>
          <a:p>
            <a:r>
              <a:rPr lang="pt-PT" sz="1200" b="1" dirty="0"/>
              <a:t> </a:t>
            </a:r>
            <a:endParaRPr lang="pt-PT" sz="1200" dirty="0"/>
          </a:p>
          <a:p>
            <a:r>
              <a:rPr lang="pt-PT" sz="1200" b="1" i="1" dirty="0"/>
              <a:t> </a:t>
            </a:r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Na Diocese de Aveiro…</a:t>
            </a:r>
            <a:endParaRPr lang="pt-PT" sz="240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PT" sz="2400" dirty="0"/>
              <a:t>Esta proposta de caminhada assenta nos pressupostos do Programa Diocesano de Pastoral para 2019/2020, e dá especial relevo aos seguintes objetivos do programa:</a:t>
            </a:r>
          </a:p>
          <a:p>
            <a:endParaRPr lang="pt-PT" sz="1200" dirty="0"/>
          </a:p>
          <a:p>
            <a:r>
              <a:rPr lang="pt-PT" sz="2400" i="1" dirty="0"/>
              <a:t>- Dar atenção à família como Igreja doméstica, para que possa cumprir a sua missão de ser a primeira escola onde, com amor se acolha a vida, se celebre a fé e se promova o desenvolvimento social. </a:t>
            </a:r>
          </a:p>
          <a:p>
            <a:endParaRPr lang="pt-PT" sz="1200" dirty="0"/>
          </a:p>
          <a:p>
            <a:r>
              <a:rPr lang="pt-PT" sz="2400" i="1" dirty="0"/>
              <a:t>- Impulsionar a vivência do Domingo, dia do Senhor, como tempo de oração, de descanso e de convívio. </a:t>
            </a:r>
            <a:endParaRPr lang="pt-PT" sz="2400" dirty="0"/>
          </a:p>
          <a:p>
            <a:pPr algn="r"/>
            <a:r>
              <a:rPr lang="pt-PT" sz="1400" i="1" dirty="0"/>
              <a:t>(Programa Diocesano de Pastoral 2019/2020, Objetivos específicos/ operativos)</a:t>
            </a:r>
            <a:endParaRPr lang="pt-PT" sz="1400" dirty="0"/>
          </a:p>
          <a:p>
            <a:endParaRPr lang="pt-PT" sz="2400" dirty="0"/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E8CF7DA1-5713-4EBF-872C-405C4E268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02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885A12-6062-4A5A-B086-955D34FBFD4F}"/>
              </a:ext>
            </a:extLst>
          </p:cNvPr>
          <p:cNvSpPr txBox="1"/>
          <p:nvPr/>
        </p:nvSpPr>
        <p:spPr>
          <a:xfrm>
            <a:off x="310393" y="1476462"/>
            <a:ext cx="85232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Em tempo de Quaresma</a:t>
            </a:r>
          </a:p>
          <a:p>
            <a:endParaRPr lang="pt-PT" sz="24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PT" sz="2400" dirty="0"/>
              <a:t>Na Quaresma a liturgia despe-se dos seus aleluias e glórias, convidando-nos a um estreitamento de vida, a um despojamento do supérfluo, a um tempo de germinação escondida e profunda, iluminada sempre por uma esperança e uma espera. </a:t>
            </a:r>
            <a:r>
              <a:rPr lang="pt-PT" sz="1200" b="1" dirty="0"/>
              <a:t> </a:t>
            </a:r>
            <a:endParaRPr lang="pt-PT" sz="2400" dirty="0"/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897E2348-D217-4B37-8CF5-347A3D44F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19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885A12-6062-4A5A-B086-955D34FBFD4F}"/>
              </a:ext>
            </a:extLst>
          </p:cNvPr>
          <p:cNvSpPr txBox="1"/>
          <p:nvPr/>
        </p:nvSpPr>
        <p:spPr>
          <a:xfrm>
            <a:off x="310393" y="1476462"/>
            <a:ext cx="8523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Com um Lema… </a:t>
            </a:r>
          </a:p>
          <a:p>
            <a:r>
              <a:rPr lang="pt-PT" sz="2400" dirty="0"/>
              <a:t>O lema desta caminhada não pode ser outro que não o do Programa Diocesano de Pastoral:</a:t>
            </a:r>
          </a:p>
          <a:p>
            <a:r>
              <a:rPr lang="pt-PT" sz="2400" dirty="0"/>
              <a:t>Família, vocação de amor e caminho de santidade.</a:t>
            </a:r>
          </a:p>
          <a:p>
            <a:endParaRPr lang="pt-PT" sz="2400" dirty="0"/>
          </a:p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acompanhando a liturgia…</a:t>
            </a:r>
          </a:p>
          <a:p>
            <a:r>
              <a:rPr lang="pt-PT" sz="2400" dirty="0"/>
              <a:t>As seis semanas da Quaresma dividem-se em três etapas, marcadas pelos Evangelhos correspondentes: os dois primeiros domingos, com as tentações e a transfiguração do Senhor; os três seguintes, com as catequeses batismais da samaritana (água), do cego (luz) e Lázaro (vida), e, finalmente, o domingo sexto, chamado de Ramos ou da Paixão, que inaugura a Semana Santa. </a:t>
            </a: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30E1F85E-477E-432D-B6B6-14643A7858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4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5885A12-6062-4A5A-B086-955D34FBFD4F}"/>
              </a:ext>
            </a:extLst>
          </p:cNvPr>
          <p:cNvSpPr txBox="1"/>
          <p:nvPr/>
        </p:nvSpPr>
        <p:spPr>
          <a:xfrm>
            <a:off x="310393" y="1476462"/>
            <a:ext cx="852321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Com um Lema… </a:t>
            </a:r>
          </a:p>
          <a:p>
            <a:r>
              <a:rPr lang="pt-PT" sz="2400" b="1" i="1" dirty="0">
                <a:solidFill>
                  <a:schemeClr val="accent2">
                    <a:lumMod val="50000"/>
                  </a:schemeClr>
                </a:solidFill>
              </a:rPr>
              <a:t>acompanhando a liturgia…</a:t>
            </a:r>
          </a:p>
          <a:p>
            <a:endParaRPr lang="pt-PT" sz="2400" b="1" i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pt-PT" sz="2400" dirty="0"/>
              <a:t>Também as primeiras leituras destes domingos têm uma organização interior que dá um sentido especial à Quaresma, sobretudo no ciclo A. </a:t>
            </a:r>
          </a:p>
          <a:p>
            <a:endParaRPr lang="pt-PT" sz="2400" dirty="0"/>
          </a:p>
          <a:p>
            <a:r>
              <a:rPr lang="pt-PT" sz="2400" dirty="0"/>
              <a:t>São seis momentos significativos da História da Salvação:</a:t>
            </a:r>
          </a:p>
          <a:p>
            <a:r>
              <a:rPr lang="pt-PT" sz="2400" dirty="0"/>
              <a:t>a criação do mundo, Abraão, o Êxodo e Moisés, o rei David, os profetas e o Servo de Javé.</a:t>
            </a:r>
          </a:p>
          <a:p>
            <a:endParaRPr lang="pt-PT" sz="2400" dirty="0"/>
          </a:p>
          <a:p>
            <a:r>
              <a:rPr lang="pt-PT" sz="2400" dirty="0"/>
              <a:t>Tudo isso ajuda a entender a Quaresma como um caminho de crescente preparação para a celebração da Páscoa.</a:t>
            </a: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31F9E25A-7D7B-45B4-86D5-7678EC7F7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880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0DCAA09-351B-4627-A2EC-9EB9DF71D2FB}"/>
              </a:ext>
            </a:extLst>
          </p:cNvPr>
          <p:cNvSpPr txBox="1"/>
          <p:nvPr/>
        </p:nvSpPr>
        <p:spPr>
          <a:xfrm>
            <a:off x="310393" y="1476462"/>
            <a:ext cx="8523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u="sng" dirty="0">
                <a:solidFill>
                  <a:schemeClr val="accent2">
                    <a:lumMod val="50000"/>
                  </a:schemeClr>
                </a:solidFill>
              </a:rPr>
              <a:t>Com propostas concretas…</a:t>
            </a:r>
          </a:p>
          <a:p>
            <a:r>
              <a:rPr lang="pt-PT" sz="2400" dirty="0"/>
              <a:t>Dimensões fundamentais para esta vivência:</a:t>
            </a:r>
          </a:p>
          <a:p>
            <a:endParaRPr lang="pt-PT" sz="2400" b="1" dirty="0"/>
          </a:p>
          <a:p>
            <a:r>
              <a:rPr lang="pt-PT" sz="2400" b="1" dirty="0"/>
              <a:t>                 - Comunitária; </a:t>
            </a:r>
          </a:p>
          <a:p>
            <a:endParaRPr lang="pt-PT" sz="2400" b="1" dirty="0"/>
          </a:p>
          <a:p>
            <a:r>
              <a:rPr lang="pt-PT" sz="2400" b="1" dirty="0"/>
              <a:t>                 - Familiar;</a:t>
            </a:r>
          </a:p>
          <a:p>
            <a:endParaRPr lang="pt-PT" sz="2400" b="1" dirty="0"/>
          </a:p>
          <a:p>
            <a:r>
              <a:rPr lang="pt-PT" sz="2400" b="1" dirty="0"/>
              <a:t>                  - Grupo.</a:t>
            </a: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FCF8CFC7-604F-4D35-94B6-43E1E4AF3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1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F2A9A0A4-FEDE-46BC-9103-20BE9A69592E}"/>
              </a:ext>
            </a:extLst>
          </p:cNvPr>
          <p:cNvSpPr txBox="1"/>
          <p:nvPr/>
        </p:nvSpPr>
        <p:spPr>
          <a:xfrm>
            <a:off x="1711354" y="1937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AA5839C-B6E2-4E11-ADA3-0EBC0EFD5377}"/>
              </a:ext>
            </a:extLst>
          </p:cNvPr>
          <p:cNvSpPr txBox="1"/>
          <p:nvPr/>
        </p:nvSpPr>
        <p:spPr>
          <a:xfrm>
            <a:off x="310393" y="1476462"/>
            <a:ext cx="8523214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b="1" i="1" u="sng" dirty="0">
                <a:solidFill>
                  <a:schemeClr val="accent2">
                    <a:lumMod val="50000"/>
                  </a:schemeClr>
                </a:solidFill>
              </a:rPr>
              <a:t>Dimensão comunitária</a:t>
            </a:r>
          </a:p>
          <a:p>
            <a:r>
              <a:rPr lang="pt-PT" sz="2400" dirty="0"/>
              <a:t>Em cada semana é proposto um desafio de vida</a:t>
            </a:r>
          </a:p>
          <a:p>
            <a:r>
              <a:rPr lang="pt-PT" sz="2400" dirty="0"/>
              <a:t>(partindo do Evangelho dessa semana)</a:t>
            </a:r>
          </a:p>
          <a:p>
            <a:endParaRPr lang="pt-PT" sz="1400" dirty="0"/>
          </a:p>
          <a:p>
            <a:r>
              <a:rPr lang="pt-PT" sz="2400" b="1" i="1" u="sng" dirty="0"/>
              <a:t>Como:</a:t>
            </a:r>
          </a:p>
          <a:p>
            <a:r>
              <a:rPr lang="pt-PT" sz="2400" dirty="0"/>
              <a:t>Peça semanal no painel com o desafio:</a:t>
            </a:r>
          </a:p>
          <a:p>
            <a:endParaRPr lang="pt-PT" sz="1400" dirty="0"/>
          </a:p>
          <a:p>
            <a:r>
              <a:rPr lang="pt-PT" sz="2400" dirty="0"/>
              <a:t>- 1.º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ESCOLHE</a:t>
            </a:r>
          </a:p>
          <a:p>
            <a:r>
              <a:rPr lang="pt-PT" sz="2400" dirty="0"/>
              <a:t>- 2.º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ENCONTRA</a:t>
            </a:r>
          </a:p>
          <a:p>
            <a:r>
              <a:rPr lang="pt-PT" sz="2400" dirty="0"/>
              <a:t>- 3.º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SACIA-TE</a:t>
            </a:r>
          </a:p>
          <a:p>
            <a:r>
              <a:rPr lang="pt-PT" sz="2400" dirty="0"/>
              <a:t>- 4.º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ACREDITA</a:t>
            </a:r>
          </a:p>
          <a:p>
            <a:r>
              <a:rPr lang="pt-PT" sz="2400" dirty="0"/>
              <a:t>- 5.º domingo:             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SERVE</a:t>
            </a:r>
          </a:p>
          <a:p>
            <a:r>
              <a:rPr lang="pt-PT" sz="2400" dirty="0"/>
              <a:t>- Domingo de Ramos: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VIVE</a:t>
            </a:r>
          </a:p>
          <a:p>
            <a:r>
              <a:rPr lang="pt-PT" sz="2400" dirty="0"/>
              <a:t>- Domingo de Páscoa:   </a:t>
            </a:r>
            <a:r>
              <a:rPr lang="pt-PT" sz="2400" b="1" dirty="0">
                <a:solidFill>
                  <a:schemeClr val="accent2">
                    <a:lumMod val="50000"/>
                  </a:schemeClr>
                </a:solidFill>
              </a:rPr>
              <a:t>ícone de JESUS CRISTO RESSUSCITADO</a:t>
            </a:r>
            <a:endParaRPr lang="pt-PT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Imagem 5" descr="Uma imagem com tecido, tapete&#10;&#10;Descrição gerada automaticamente">
            <a:extLst>
              <a:ext uri="{FF2B5EF4-FFF2-40B4-BE49-F238E27FC236}">
                <a16:creationId xmlns:a16="http://schemas.microsoft.com/office/drawing/2014/main" id="{288FBD6E-CCAF-42AE-A5E3-78E5AD0FA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6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9751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2634</TotalTime>
  <Words>1286</Words>
  <Application>Microsoft Office PowerPoint</Application>
  <PresentationFormat>Apresentação no Ecrã (4:3)</PresentationFormat>
  <Paragraphs>219</Paragraphs>
  <Slides>27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pedro ventura</dc:creator>
  <cp:lastModifiedBy>pedro ventura</cp:lastModifiedBy>
  <cp:revision>38</cp:revision>
  <dcterms:created xsi:type="dcterms:W3CDTF">2020-01-22T17:48:31Z</dcterms:created>
  <dcterms:modified xsi:type="dcterms:W3CDTF">2020-01-24T15:19:01Z</dcterms:modified>
</cp:coreProperties>
</file>